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0" r:id="rId8"/>
    <p:sldId id="263" r:id="rId9"/>
    <p:sldId id="265" r:id="rId10"/>
    <p:sldId id="264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7" autoAdjust="0"/>
    <p:restoredTop sz="94660"/>
  </p:normalViewPr>
  <p:slideViewPr>
    <p:cSldViewPr snapToGrid="0">
      <p:cViewPr varScale="1">
        <p:scale>
          <a:sx n="87" d="100"/>
          <a:sy n="87" d="100"/>
        </p:scale>
        <p:origin x="533" y="3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D9A80C-0D2F-685D-4EBA-50D67088C1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E421A82-C05D-C24A-C20D-06BD820A21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7E3A90-B119-0FAC-7B73-EF43B3E0D2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91DF9-7E2C-40E1-9C45-EFC3616A6F66}" type="datetimeFigureOut">
              <a:rPr lang="en-GB" smtClean="0"/>
              <a:t>20/03/2024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F9C775-1CE4-2EFF-9490-36034ABE5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DA3794-41CA-E4A5-DE0C-E275372F6B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3CF93-1569-4E25-9E78-4C3A3C0B748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7476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3B84D-5DEF-A974-633E-CC2FEEC74C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415DC4-9B44-1E06-732F-DC1C74BB1F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16149D-B83B-3D93-1AB0-3867093A7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91DF9-7E2C-40E1-9C45-EFC3616A6F66}" type="datetimeFigureOut">
              <a:rPr lang="en-GB" smtClean="0"/>
              <a:t>20/03/2024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956363-0397-C144-7A67-62E86046F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BF93A7-61A8-AFE0-2481-9F1809C9B4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3CF93-1569-4E25-9E78-4C3A3C0B748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0182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C1302E0-36D7-E3B3-6029-E2B2DA8388D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E254D7A-A11C-AF19-55C1-8FA979B1E1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D231D8-2801-7B19-2D51-247F2BFF87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91DF9-7E2C-40E1-9C45-EFC3616A6F66}" type="datetimeFigureOut">
              <a:rPr lang="en-GB" smtClean="0"/>
              <a:t>20/03/2024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B72106-00F7-98C7-CC7E-82DC28C1DC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65749A-51B0-AF5C-CE6A-E7FF51D9B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3CF93-1569-4E25-9E78-4C3A3C0B748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70081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B146E2-EAEA-F86A-5416-452E596EA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920846-49D8-3D93-66A1-91ED269C15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594D3A-D090-4878-79CB-3F85215DA7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91DF9-7E2C-40E1-9C45-EFC3616A6F66}" type="datetimeFigureOut">
              <a:rPr lang="en-GB" smtClean="0"/>
              <a:t>20/03/2024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1D46AD-E10A-9081-ABBD-B4C140E74B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16E457-0D86-328F-6870-4552402A8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3CF93-1569-4E25-9E78-4C3A3C0B748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45565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EE0121-67BE-564C-58B5-CE89CF64E0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CE4732-8D85-B585-B581-4786717FEF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441F9A-B484-522A-8C58-C58BE70CD4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91DF9-7E2C-40E1-9C45-EFC3616A6F66}" type="datetimeFigureOut">
              <a:rPr lang="en-GB" smtClean="0"/>
              <a:t>20/03/2024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936C47-0245-5E1A-8F02-EA2153DB2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8FE0CD-0C7E-1AB5-68A8-2E0E24C8E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3CF93-1569-4E25-9E78-4C3A3C0B748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26991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C7F6FE-2089-D300-A0BA-E0A6AC2337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FB5091-7BF7-B0AA-8665-E48A47D953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3E1366-5249-2FAD-66F8-642F509B72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1F1336-69C2-F556-0317-4AE2544BE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91DF9-7E2C-40E1-9C45-EFC3616A6F66}" type="datetimeFigureOut">
              <a:rPr lang="en-GB" smtClean="0"/>
              <a:t>20/03/2024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7C99C8-4209-E310-0CCA-3D7385A42F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362799-7707-965B-CC88-CB75E0A04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3CF93-1569-4E25-9E78-4C3A3C0B748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40941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870A1E-77D1-3242-B607-322ADCE643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D03DC0-8A27-4C5D-301F-347526EDF9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7A93FF-4331-D91C-8399-6EC7163394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7293ADE-A307-FC04-6710-9A34377736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443E677-8C25-BCC8-7A81-A7958D2D16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C1AF2B-B70D-8BF5-A750-24EB19E43D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91DF9-7E2C-40E1-9C45-EFC3616A6F66}" type="datetimeFigureOut">
              <a:rPr lang="en-GB" smtClean="0"/>
              <a:t>20/03/2024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35F8664-03E1-F0A8-7C18-4552337F72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AEDE992-1391-55C1-610F-9AF39792E0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3CF93-1569-4E25-9E78-4C3A3C0B748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58788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98EBDE-857D-CF36-8372-D8FBBF56D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2AD9F4B-3E22-4FE3-B0FD-A6F9A3E58A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91DF9-7E2C-40E1-9C45-EFC3616A6F66}" type="datetimeFigureOut">
              <a:rPr lang="en-GB" smtClean="0"/>
              <a:t>20/03/2024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FA0FA4-6DC3-4D62-E74D-441ACB8C72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EB9637-84CC-6241-AE68-3937A842C9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3CF93-1569-4E25-9E78-4C3A3C0B748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8246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3876B4D-E4DF-2AA1-D2BB-A1291DABED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91DF9-7E2C-40E1-9C45-EFC3616A6F66}" type="datetimeFigureOut">
              <a:rPr lang="en-GB" smtClean="0"/>
              <a:t>20/03/2024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B9F63AF-A658-60C3-8C89-2D24975603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822A48-55BC-064C-DFC2-55D52C3FE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3CF93-1569-4E25-9E78-4C3A3C0B748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51052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BA1881-2C53-6A98-3684-68B2AF5F91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C99D10-C7D3-8A20-D343-7F34E1242A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C2F017-7832-6E22-DF07-5AE4A0594A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F5ABA2-F343-B92F-0457-E88168B487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91DF9-7E2C-40E1-9C45-EFC3616A6F66}" type="datetimeFigureOut">
              <a:rPr lang="en-GB" smtClean="0"/>
              <a:t>20/03/2024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3CD475-8D2E-8F95-BFBD-369C61F545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0C65B7-0451-B8DD-A43A-C67852CC6D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3CF93-1569-4E25-9E78-4C3A3C0B748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51922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8AD80-54A7-CFA6-37AF-6C1A9D0800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D16B694-7631-5B84-D940-3D4D339956A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03EE74-FEBC-1D2C-2B63-C0313F13E6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B0CDD6-5150-C4D2-70B9-6D6C0EAAAE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91DF9-7E2C-40E1-9C45-EFC3616A6F66}" type="datetimeFigureOut">
              <a:rPr lang="en-GB" smtClean="0"/>
              <a:t>20/03/2024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0FB3CE-5A01-D5F4-0EDB-485AF2086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DC1345-BB1D-B05E-C12A-B8FA9B9B22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3CF93-1569-4E25-9E78-4C3A3C0B748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1907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AE0940C-27F5-4C24-DE8D-3DF51315B4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1323BC-E807-4881-7F9A-CEBEC30910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18E2D1-13BD-4415-96F7-54AD5E43605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591DF9-7E2C-40E1-9C45-EFC3616A6F66}" type="datetimeFigureOut">
              <a:rPr lang="en-GB" smtClean="0"/>
              <a:t>20/03/2024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293B1F-B3B8-5D02-8589-DDA143C454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BF870F-C3D8-E8D8-0934-7711F28F85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C3CF93-1569-4E25-9E78-4C3A3C0B748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42398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A210D2-9A46-1528-8C00-FB5DDC485CC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b="0" i="1" dirty="0">
                <a:solidFill>
                  <a:srgbClr val="404040"/>
                </a:solidFill>
                <a:effectLst/>
                <a:latin typeface="Lora" pitchFamily="2" charset="0"/>
              </a:rPr>
              <a:t>Introduction to Binary-State Speciation and Extinction (</a:t>
            </a:r>
            <a:r>
              <a:rPr lang="en-US" b="0" i="1" dirty="0" err="1">
                <a:solidFill>
                  <a:srgbClr val="404040"/>
                </a:solidFill>
                <a:effectLst/>
                <a:latin typeface="Lora" pitchFamily="2" charset="0"/>
              </a:rPr>
              <a:t>BiSSE</a:t>
            </a:r>
            <a:r>
              <a:rPr lang="en-US" b="0" i="1" dirty="0">
                <a:solidFill>
                  <a:srgbClr val="404040"/>
                </a:solidFill>
                <a:effectLst/>
                <a:latin typeface="Lora" pitchFamily="2" charset="0"/>
              </a:rPr>
              <a:t>) Model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33ABCE-72AB-3B25-4219-70B20DA7F7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65857"/>
            <a:ext cx="9144000" cy="1655762"/>
          </a:xfrm>
        </p:spPr>
        <p:txBody>
          <a:bodyPr/>
          <a:lstStyle/>
          <a:p>
            <a:r>
              <a:rPr lang="en-US" dirty="0"/>
              <a:t>Chinedum Anajemba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935871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589190-B11F-D3C6-0EE3-BEDEA14DF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01E801-C58B-B8FD-5BAD-CF535775E0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b="1" dirty="0"/>
              <a:t>Why was the median presented instead of the sample means on the table?</a:t>
            </a:r>
          </a:p>
          <a:p>
            <a:pPr marL="0" indent="0">
              <a:buNone/>
            </a:pPr>
            <a:r>
              <a:rPr lang="en-US" sz="2000" dirty="0"/>
              <a:t>(Medians are presented instead of sample means, because the latter are strongly influenced by a few replicates of interpreted biases greater than 1000, probably due to flat likelihood surfaces causing problems for the likelihood estimator.)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17043903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2F9B00-D51D-08CC-450E-2F6DA5EBE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ED0C9A-336A-AC6F-D453-CE8F84EE9D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6366" y="2296013"/>
            <a:ext cx="9558703" cy="1814391"/>
          </a:xfrm>
        </p:spPr>
        <p:txBody>
          <a:bodyPr>
            <a:normAutofit/>
          </a:bodyPr>
          <a:lstStyle/>
          <a:p>
            <a:pPr algn="ctr"/>
            <a:r>
              <a:rPr lang="en-US" b="1" i="0" u="none" strike="noStrike" baseline="0" dirty="0">
                <a:latin typeface="Times-Roman"/>
              </a:rPr>
              <a:t>What if a biologist were studying asymmetries in the rates of species diversification and assumed character state change were symmetrical? What mistakes could be made if character state change were, in fact, biased?</a:t>
            </a:r>
            <a:endParaRPr lang="en-GB" sz="4000" b="1" dirty="0"/>
          </a:p>
        </p:txBody>
      </p:sp>
    </p:spTree>
    <p:extLst>
      <p:ext uri="{BB962C8B-B14F-4D97-AF65-F5344CB8AC3E}">
        <p14:creationId xmlns:p14="http://schemas.microsoft.com/office/powerpoint/2010/main" val="21978751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495E06-500E-3A38-5842-60E8CDCF5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address this Question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600B89-6D6D-07C5-9C6F-36B7CD0375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/>
            <a:r>
              <a:rPr lang="en-GB" sz="2400" dirty="0"/>
              <a:t>Phylogenies of 500 species </a:t>
            </a:r>
            <a:r>
              <a:rPr lang="en-US" sz="2400" dirty="0"/>
              <a:t>were simulated, with each lineage having an equal probability of speciating at any time (symmetrical speciation)</a:t>
            </a:r>
          </a:p>
          <a:p>
            <a:pPr algn="l"/>
            <a:endParaRPr lang="en-US" sz="2400" dirty="0"/>
          </a:p>
          <a:p>
            <a:pPr algn="l"/>
            <a:r>
              <a:rPr lang="en-US" sz="2400" dirty="0"/>
              <a:t>On each simulated tree, a single character was simulated with biased changes with a rate of 0.4 for gains and 0.1 for losses i.e., a bias or gain/loss ratio of 4.0</a:t>
            </a:r>
          </a:p>
          <a:p>
            <a:pPr algn="l"/>
            <a:endParaRPr lang="en-US" sz="2400" dirty="0"/>
          </a:p>
          <a:p>
            <a:pPr algn="l"/>
            <a:r>
              <a:rPr lang="en-GB" sz="2400" dirty="0"/>
              <a:t>State 0 or 1 </a:t>
            </a:r>
            <a:r>
              <a:rPr lang="en-US" sz="2400" dirty="0"/>
              <a:t>was assigned at the root in proportion to the equilibrium frequencies </a:t>
            </a:r>
            <a:r>
              <a:rPr lang="en-GB" sz="2400" dirty="0"/>
              <a:t>implied by the model</a:t>
            </a:r>
          </a:p>
        </p:txBody>
      </p:sp>
    </p:spTree>
    <p:extLst>
      <p:ext uri="{BB962C8B-B14F-4D97-AF65-F5344CB8AC3E}">
        <p14:creationId xmlns:p14="http://schemas.microsoft.com/office/powerpoint/2010/main" val="42170725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383C6-1DEA-29A3-3FDD-7D55E440A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1AAFA3-33BE-6402-76CA-7E203691B4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l">
              <a:buNone/>
            </a:pPr>
            <a:r>
              <a:rPr lang="en-US" sz="1800" b="0" i="0" u="none" strike="noStrike" baseline="0" dirty="0">
                <a:latin typeface="Times-Roman"/>
              </a:rPr>
              <a:t>State 1 was common and state 0 was uncommon, scattered throughout the tree, presumably because whenever 0 evolves it tends to revert quickly to state 1.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8A1130-A8A3-0D56-7ADC-6ECA56B191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375" t="40192" r="22368" b="20449"/>
          <a:stretch/>
        </p:blipFill>
        <p:spPr>
          <a:xfrm>
            <a:off x="2057400" y="2765547"/>
            <a:ext cx="8206287" cy="3411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5433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ABCF8-D55D-C398-E29C-DD0BCC65D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1AA3FE-5A74-3A18-E1F0-9494F62C6D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785231" cy="4351338"/>
          </a:xfrm>
        </p:spPr>
        <p:txBody>
          <a:bodyPr>
            <a:normAutofit fontScale="92500" lnSpcReduction="10000"/>
          </a:bodyPr>
          <a:lstStyle/>
          <a:p>
            <a:pPr algn="l"/>
            <a:r>
              <a:rPr lang="en-US" sz="2200" dirty="0"/>
              <a:t>A simple sister clade method for asymmetrical </a:t>
            </a:r>
            <a:r>
              <a:rPr lang="en-GB" sz="2200" dirty="0"/>
              <a:t>diversification was used to </a:t>
            </a:r>
            <a:r>
              <a:rPr lang="en-GB" sz="2200" dirty="0" err="1"/>
              <a:t>analyze</a:t>
            </a:r>
            <a:r>
              <a:rPr lang="en-GB" sz="2200" dirty="0"/>
              <a:t> </a:t>
            </a:r>
            <a:r>
              <a:rPr lang="en-US" sz="2200" dirty="0"/>
              <a:t>the trees and their respective characters</a:t>
            </a:r>
          </a:p>
          <a:p>
            <a:pPr algn="l"/>
            <a:endParaRPr lang="en-GB" sz="2200" dirty="0"/>
          </a:p>
          <a:p>
            <a:pPr algn="l"/>
            <a:r>
              <a:rPr lang="en-GB" sz="2200" dirty="0"/>
              <a:t>Only pairs of </a:t>
            </a:r>
            <a:r>
              <a:rPr lang="en-US" sz="2200" dirty="0"/>
              <a:t>sister clades differing in number of species were examined, and were scored as to whether they favored state 1 or state 0.</a:t>
            </a:r>
          </a:p>
          <a:p>
            <a:pPr algn="l"/>
            <a:br>
              <a:rPr lang="en-GB" sz="2200" dirty="0"/>
            </a:br>
            <a:r>
              <a:rPr lang="en-GB" sz="2200" dirty="0"/>
              <a:t>Then</a:t>
            </a:r>
            <a:r>
              <a:rPr lang="en-US" sz="2200" dirty="0"/>
              <a:t> , the hypothesis that clades with state 0 are, in general, at least as large as </a:t>
            </a:r>
            <a:r>
              <a:rPr lang="en-GB" sz="2200" dirty="0"/>
              <a:t>those with state 1. </a:t>
            </a:r>
            <a:br>
              <a:rPr lang="en-GB" sz="2200" dirty="0"/>
            </a:br>
            <a:endParaRPr lang="en-GB" sz="2200" dirty="0"/>
          </a:p>
          <a:p>
            <a:pPr algn="l"/>
            <a:r>
              <a:rPr lang="en-US" sz="2200" dirty="0"/>
              <a:t>In 319 of the 1000 replicates, the </a:t>
            </a:r>
            <a:r>
              <a:rPr lang="en-GB" sz="2200" dirty="0"/>
              <a:t>null hypothesis was rejected. i.e., </a:t>
            </a:r>
            <a:r>
              <a:rPr lang="en-US" sz="2200" dirty="0"/>
              <a:t>clades with state 1 were interpreted to have had greater diversification success. </a:t>
            </a:r>
            <a:br>
              <a:rPr lang="en-US" sz="2200" dirty="0"/>
            </a:br>
            <a:br>
              <a:rPr lang="en-US" sz="2200" dirty="0"/>
            </a:br>
            <a:r>
              <a:rPr lang="en-US" sz="2200" dirty="0"/>
              <a:t>However, when the bias of gains to losses was simulated as 1(i.e., no bias), the null hypothesis was rejected in only 36 </a:t>
            </a:r>
            <a:r>
              <a:rPr lang="en-GB" sz="2200" dirty="0"/>
              <a:t>replicates</a:t>
            </a:r>
            <a:br>
              <a:rPr lang="en-GB" sz="2200" dirty="0"/>
            </a:br>
            <a:endParaRPr lang="en-GB" sz="2200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35450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EB30A-1E4C-F26D-B38D-17F3752B87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E3B5A0-0520-F16D-4741-EA4E119716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en-US" dirty="0"/>
              <a:t>So, a pattern due to an asymmetry in character state change is being frequently misinterpreted as due to an </a:t>
            </a:r>
            <a:r>
              <a:rPr lang="en-GB" dirty="0"/>
              <a:t>asymmetry in diversification rates.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880634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DA563-BBFC-2084-7EF5-6DB393A35B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5458D4-691D-24FB-FB00-EBD99C133D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algn="l"/>
            <a:r>
              <a:rPr lang="en-US" dirty="0"/>
              <a:t>In summary, asymmetries in both character change and diversification can </a:t>
            </a:r>
            <a:r>
              <a:rPr lang="en-GB" dirty="0"/>
              <a:t>leave one state rare.</a:t>
            </a:r>
          </a:p>
          <a:p>
            <a:pPr algn="l"/>
            <a:endParaRPr lang="en-GB" dirty="0"/>
          </a:p>
          <a:p>
            <a:pPr algn="l"/>
            <a:r>
              <a:rPr lang="en-US" dirty="0"/>
              <a:t>inferences about character state transitions based on simple transition models can be thrown off if the character affects rates of speciation [or extinction]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inferences about whether a character affects lineage diversification based on sister clade comparisons can be thrown off if the transition rates are asymmetric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A methods that consider jointly the biases in diversification and character change are clearly needed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234273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7377B3E-9F74-68B2-8B84-76692EAC2C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322" t="21986" r="24855" b="41732"/>
          <a:stretch/>
        </p:blipFill>
        <p:spPr>
          <a:xfrm>
            <a:off x="1507323" y="2031021"/>
            <a:ext cx="8676194" cy="3626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5569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F4F749-A957-7F73-7702-792C522D52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282" y="312372"/>
            <a:ext cx="10987452" cy="1325563"/>
          </a:xfrm>
        </p:spPr>
        <p:txBody>
          <a:bodyPr/>
          <a:lstStyle/>
          <a:p>
            <a:r>
              <a:rPr lang="en-US" dirty="0"/>
              <a:t>Character’s effect on speciation and extinction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92AD69-6DF4-1AE0-2C4A-1A5E180B00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Sister-clade analyses were previously often used.</a:t>
            </a:r>
          </a:p>
          <a:p>
            <a:pPr lvl="1"/>
            <a:r>
              <a:rPr lang="en-GB" dirty="0"/>
              <a:t>Has so many drawbacks: Not good for clades with mixed states, considers a subset of the tree, can’t distinguish differential speciation and extinction</a:t>
            </a:r>
          </a:p>
          <a:p>
            <a:endParaRPr lang="en-GB" dirty="0"/>
          </a:p>
          <a:p>
            <a:pPr algn="l"/>
            <a:r>
              <a:rPr lang="en-US" dirty="0"/>
              <a:t> Likelihood-based approach is needed, but likelihood calculations for models involving speciation and extinction rates and rates of character state change have been described separately but have not yet been </a:t>
            </a:r>
            <a:r>
              <a:rPr lang="en-GB" dirty="0"/>
              <a:t>fully integrated.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706862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5C124-C1B2-BF66-7EAA-6675A49FC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0922"/>
            <a:ext cx="11985381" cy="1325563"/>
          </a:xfrm>
        </p:spPr>
        <p:txBody>
          <a:bodyPr>
            <a:normAutofit/>
          </a:bodyPr>
          <a:lstStyle/>
          <a:p>
            <a:r>
              <a:rPr lang="en-US" sz="3600" dirty="0" err="1"/>
              <a:t>BiSSE</a:t>
            </a:r>
            <a:r>
              <a:rPr lang="en-US" sz="3600" dirty="0"/>
              <a:t>(binary state speciation and extinction ) Model</a:t>
            </a:r>
            <a:endParaRPr lang="en-GB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D93ADB-09E4-56DE-84C5-45BF10F4F3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8730" y="2230071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 err="1"/>
              <a:t>BiSSE</a:t>
            </a:r>
            <a:r>
              <a:rPr lang="en-US" dirty="0"/>
              <a:t> is a model that assesses if the states of a character are associated with different rates of speciation or extinction. </a:t>
            </a:r>
          </a:p>
          <a:p>
            <a:pPr marL="0" indent="0" algn="l">
              <a:buNone/>
            </a:pPr>
            <a:endParaRPr lang="en-US" dirty="0"/>
          </a:p>
          <a:p>
            <a:pPr marL="0" indent="0" algn="l">
              <a:buNone/>
            </a:pPr>
            <a:r>
              <a:rPr lang="en-US" dirty="0"/>
              <a:t>This paper describes how to calculate the probability of the tree and observed states given a basic model with six </a:t>
            </a:r>
            <a:r>
              <a:rPr lang="en-GB" dirty="0"/>
              <a:t>parameters</a:t>
            </a:r>
          </a:p>
          <a:p>
            <a:pPr algn="l"/>
            <a:endParaRPr lang="en-GB" dirty="0"/>
          </a:p>
          <a:p>
            <a:pPr algn="l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15221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58DB06A-AAC7-F5A4-F5E3-77D46DE67B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681" t="17820" r="25505" b="57500"/>
          <a:stretch/>
        </p:blipFill>
        <p:spPr>
          <a:xfrm>
            <a:off x="422032" y="1987061"/>
            <a:ext cx="10744200" cy="2878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6393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1EFC9-7153-85A0-93BA-E70D01E481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BiSSE</a:t>
            </a:r>
            <a:r>
              <a:rPr lang="en-US" dirty="0"/>
              <a:t> Model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C083D9-A546-241E-E31A-90EA7FE964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974265" cy="4351338"/>
          </a:xfrm>
        </p:spPr>
        <p:txBody>
          <a:bodyPr/>
          <a:lstStyle/>
          <a:p>
            <a:pPr algn="l"/>
            <a:r>
              <a:rPr lang="en-US" dirty="0"/>
              <a:t>An accurate rooted phylogenetic tree with branch lengths and the character state known for each of the tips</a:t>
            </a:r>
            <a:r>
              <a:rPr lang="en-GB" dirty="0"/>
              <a:t>.</a:t>
            </a:r>
          </a:p>
          <a:p>
            <a:pPr algn="l"/>
            <a:endParaRPr lang="en-GB" dirty="0"/>
          </a:p>
          <a:p>
            <a:pPr algn="l"/>
            <a:r>
              <a:rPr lang="en-US" dirty="0"/>
              <a:t>The tree is assumed complete</a:t>
            </a:r>
          </a:p>
          <a:p>
            <a:pPr algn="l"/>
            <a:endParaRPr lang="en-US" dirty="0"/>
          </a:p>
          <a:p>
            <a:pPr algn="l"/>
            <a:r>
              <a:rPr lang="en-GB" dirty="0"/>
              <a:t>The </a:t>
            </a:r>
            <a:r>
              <a:rPr lang="en-US" dirty="0"/>
              <a:t>tree is </a:t>
            </a:r>
            <a:r>
              <a:rPr lang="en-US" dirty="0" err="1"/>
              <a:t>ultrametric</a:t>
            </a:r>
            <a:r>
              <a:rPr lang="en-US" dirty="0"/>
              <a:t> (i.e., the total root-to-tip distance is the </a:t>
            </a:r>
            <a:r>
              <a:rPr lang="en-GB" dirty="0"/>
              <a:t>same for all tips).</a:t>
            </a:r>
          </a:p>
          <a:p>
            <a:pPr algn="l"/>
            <a:endParaRPr lang="en-GB" dirty="0"/>
          </a:p>
          <a:p>
            <a:pPr algn="l"/>
            <a:r>
              <a:rPr lang="en-GB" dirty="0"/>
              <a:t>Time is measured </a:t>
            </a:r>
            <a:r>
              <a:rPr lang="en-US" dirty="0"/>
              <a:t>backwards, with 0 being the present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265100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C91E7-38AB-E430-83F3-67BECEA2D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7427" y="176091"/>
            <a:ext cx="10515600" cy="1325563"/>
          </a:xfrm>
        </p:spPr>
        <p:txBody>
          <a:bodyPr/>
          <a:lstStyle/>
          <a:p>
            <a:r>
              <a:rPr lang="en-US" dirty="0"/>
              <a:t>The parameters of the model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C26ACE-3CB7-9780-6F77-7AA68D81B5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3127" y="5960023"/>
            <a:ext cx="6009543" cy="68696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These events are independent of one another</a:t>
            </a:r>
            <a:endParaRPr lang="en-GB" sz="200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7406CC0-31F2-DCDE-ECF1-F10322D29F46}"/>
              </a:ext>
            </a:extLst>
          </p:cNvPr>
          <p:cNvGrpSpPr/>
          <p:nvPr/>
        </p:nvGrpSpPr>
        <p:grpSpPr>
          <a:xfrm>
            <a:off x="606669" y="1938704"/>
            <a:ext cx="10796954" cy="3800225"/>
            <a:chOff x="720969" y="2325565"/>
            <a:chExt cx="10796954" cy="380022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FC073BF-D7A9-D81A-6E51-44E3F9F254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3233" t="37051" r="14543" b="17756"/>
            <a:stretch/>
          </p:blipFill>
          <p:spPr>
            <a:xfrm>
              <a:off x="720969" y="2325565"/>
              <a:ext cx="10796954" cy="3800225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DA3C584-8F1C-96AC-7FBA-E0F891AA7A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3233" t="37051" r="79464" b="58854"/>
            <a:stretch/>
          </p:blipFill>
          <p:spPr>
            <a:xfrm>
              <a:off x="807427" y="5168411"/>
              <a:ext cx="904142" cy="285200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70B83A5E-1C90-F385-181D-2A1C43346D9E}"/>
              </a:ext>
            </a:extLst>
          </p:cNvPr>
          <p:cNvSpPr txBox="1"/>
          <p:nvPr/>
        </p:nvSpPr>
        <p:spPr>
          <a:xfrm>
            <a:off x="8625386" y="6211669"/>
            <a:ext cx="356661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br>
              <a:rPr lang="el-GR" b="0" i="0" u="none" strike="noStrike" dirty="0">
                <a:solidFill>
                  <a:srgbClr val="333333"/>
                </a:solidFill>
                <a:effectLst/>
                <a:latin typeface="MathJax_Math-italic"/>
              </a:rPr>
            </a:br>
            <a:r>
              <a:rPr lang="en-US" sz="900" b="0" i="0" u="none" strike="noStrike" dirty="0">
                <a:solidFill>
                  <a:srgbClr val="333333"/>
                </a:solidFill>
                <a:effectLst/>
                <a:latin typeface="MathJax_Math-italic"/>
              </a:rPr>
              <a:t>Credits to </a:t>
            </a:r>
            <a:r>
              <a:rPr lang="en-US" sz="900" b="0" i="0" u="none" strike="noStrike" dirty="0" err="1">
                <a:solidFill>
                  <a:srgbClr val="333333"/>
                </a:solidFill>
                <a:effectLst/>
                <a:latin typeface="MathJax_Math-italic"/>
              </a:rPr>
              <a:t>Revbayes</a:t>
            </a:r>
            <a:r>
              <a:rPr lang="en-US" sz="900" b="0" i="0" u="none" strike="noStrike" dirty="0">
                <a:solidFill>
                  <a:srgbClr val="333333"/>
                </a:solidFill>
                <a:effectLst/>
                <a:latin typeface="MathJax_Math-italic"/>
              </a:rPr>
              <a:t> tutorial on </a:t>
            </a:r>
            <a:r>
              <a:rPr lang="en-US" sz="900" b="0" i="0" u="none" strike="noStrike" dirty="0" err="1">
                <a:solidFill>
                  <a:srgbClr val="333333"/>
                </a:solidFill>
                <a:effectLst/>
                <a:latin typeface="MathJax_Math-italic"/>
              </a:rPr>
              <a:t>BiSSE</a:t>
            </a:r>
            <a:endParaRPr lang="en-US" sz="900" b="0" i="0" u="none" strike="noStrike" dirty="0">
              <a:solidFill>
                <a:srgbClr val="333333"/>
              </a:solidFill>
              <a:effectLst/>
              <a:latin typeface="MathJax_Math-italic"/>
            </a:endParaRPr>
          </a:p>
          <a:p>
            <a:r>
              <a:rPr lang="en-US" sz="900" b="0" i="0" u="none" strike="noStrike" dirty="0">
                <a:solidFill>
                  <a:srgbClr val="333333"/>
                </a:solidFill>
                <a:effectLst/>
                <a:latin typeface="MathJax_Math-italic"/>
              </a:rPr>
              <a:t>https://revbayes.github.io/tutorials/sse/bisse-intro.html#Maddison2007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32637321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4BD3B5E-B460-1C64-D5D9-877E01F7F0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0000" t="24623" r="24294" b="37693"/>
          <a:stretch/>
        </p:blipFill>
        <p:spPr>
          <a:xfrm>
            <a:off x="1537187" y="2179812"/>
            <a:ext cx="4437185" cy="3658962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6F3E350-9A69-A49E-1DC0-46488FC2E3EC}"/>
              </a:ext>
            </a:extLst>
          </p:cNvPr>
          <p:cNvSpPr txBox="1"/>
          <p:nvPr/>
        </p:nvSpPr>
        <p:spPr>
          <a:xfrm>
            <a:off x="7237168" y="2299078"/>
            <a:ext cx="443718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dirty="0">
                <a:latin typeface="Times New Roman" panose="02020603050405020304" pitchFamily="18" charset="0"/>
              </a:rPr>
              <a:t>T</a:t>
            </a:r>
            <a:r>
              <a:rPr lang="en-US" sz="1800" b="0" i="0" u="none" strike="noStrike" baseline="0" dirty="0">
                <a:latin typeface="Times New Roman" panose="02020603050405020304" pitchFamily="18" charset="0"/>
              </a:rPr>
              <a:t>he key probabilities </a:t>
            </a:r>
            <a:r>
              <a:rPr lang="en-GB" b="0" i="0" u="none" strike="noStrike" dirty="0">
                <a:solidFill>
                  <a:srgbClr val="333333"/>
                </a:solidFill>
                <a:effectLst/>
                <a:latin typeface="MathJax_Math-italic"/>
              </a:rPr>
              <a:t>D</a:t>
            </a:r>
            <a:r>
              <a:rPr lang="en-GB" sz="1050" b="0" i="0" u="none" strike="noStrike" dirty="0">
                <a:solidFill>
                  <a:srgbClr val="333333"/>
                </a:solidFill>
                <a:effectLst/>
                <a:latin typeface="MathJax_Math-italic"/>
              </a:rPr>
              <a:t>N</a:t>
            </a:r>
            <a:r>
              <a:rPr lang="en-GB" sz="1050" b="0" i="0" u="none" strike="noStrike" dirty="0">
                <a:solidFill>
                  <a:srgbClr val="333333"/>
                </a:solidFill>
                <a:effectLst/>
                <a:latin typeface="MathJax_Main"/>
              </a:rPr>
              <a:t>,0</a:t>
            </a:r>
            <a:r>
              <a:rPr lang="en-GB" b="0" i="0" u="none" strike="noStrike" dirty="0">
                <a:solidFill>
                  <a:srgbClr val="333333"/>
                </a:solidFill>
                <a:effectLst/>
                <a:latin typeface="MathJax_Main"/>
              </a:rPr>
              <a:t>(</a:t>
            </a:r>
            <a:r>
              <a:rPr lang="en-GB" b="0" i="0" u="none" strike="noStrike" dirty="0">
                <a:solidFill>
                  <a:srgbClr val="333333"/>
                </a:solidFill>
                <a:effectLst/>
                <a:latin typeface="MathJax_Math-italic"/>
              </a:rPr>
              <a:t>t</a:t>
            </a:r>
            <a:r>
              <a:rPr lang="en-GB" b="0" i="0" u="none" strike="noStrike" dirty="0">
                <a:solidFill>
                  <a:srgbClr val="333333"/>
                </a:solidFill>
                <a:effectLst/>
                <a:latin typeface="MathJax_Main"/>
              </a:rPr>
              <a:t>) </a:t>
            </a:r>
            <a:r>
              <a:rPr lang="en-US" sz="1800" b="0" i="0" u="none" strike="noStrike" baseline="0" dirty="0">
                <a:latin typeface="Times New Roman" panose="02020603050405020304" pitchFamily="18" charset="0"/>
              </a:rPr>
              <a:t>or</a:t>
            </a:r>
            <a:r>
              <a:rPr lang="en-US" dirty="0">
                <a:latin typeface="Times New Roman" panose="02020603050405020304" pitchFamily="18" charset="0"/>
              </a:rPr>
              <a:t> </a:t>
            </a:r>
            <a:r>
              <a:rPr lang="en-GB" b="0" i="0" u="none" strike="noStrike" dirty="0">
                <a:solidFill>
                  <a:srgbClr val="333333"/>
                </a:solidFill>
                <a:effectLst/>
                <a:latin typeface="MathJax_Math-italic"/>
              </a:rPr>
              <a:t>D</a:t>
            </a:r>
            <a:r>
              <a:rPr lang="en-GB" sz="1050" b="0" i="0" u="none" strike="noStrike" dirty="0">
                <a:solidFill>
                  <a:srgbClr val="333333"/>
                </a:solidFill>
                <a:effectLst/>
                <a:latin typeface="MathJax_Math-italic"/>
              </a:rPr>
              <a:t>N</a:t>
            </a:r>
            <a:r>
              <a:rPr lang="en-GB" sz="1050" b="0" i="0" u="none" strike="noStrike" dirty="0">
                <a:solidFill>
                  <a:srgbClr val="333333"/>
                </a:solidFill>
                <a:effectLst/>
                <a:latin typeface="MathJax_Main"/>
              </a:rPr>
              <a:t>,1</a:t>
            </a:r>
            <a:r>
              <a:rPr lang="en-GB" b="0" i="0" u="none" strike="noStrike" dirty="0">
                <a:solidFill>
                  <a:srgbClr val="333333"/>
                </a:solidFill>
                <a:effectLst/>
                <a:latin typeface="MathJax_Main"/>
              </a:rPr>
              <a:t>(</a:t>
            </a:r>
            <a:r>
              <a:rPr lang="en-GB" b="0" i="0" u="none" strike="noStrike" dirty="0">
                <a:solidFill>
                  <a:srgbClr val="333333"/>
                </a:solidFill>
                <a:effectLst/>
                <a:latin typeface="MathJax_Math-italic"/>
              </a:rPr>
              <a:t>t</a:t>
            </a:r>
            <a:r>
              <a:rPr lang="en-GB" b="0" i="0" u="none" strike="noStrike" dirty="0">
                <a:solidFill>
                  <a:srgbClr val="333333"/>
                </a:solidFill>
                <a:effectLst/>
                <a:latin typeface="MathJax_Main"/>
              </a:rPr>
              <a:t>)</a:t>
            </a:r>
            <a:r>
              <a:rPr lang="en-US" sz="1800" b="0" i="1" u="none" strike="noStrike" baseline="0" dirty="0">
                <a:latin typeface="Times New Roman" panose="02020603050405020304" pitchFamily="18" charset="0"/>
              </a:rPr>
              <a:t>, </a:t>
            </a:r>
            <a:r>
              <a:rPr lang="en-US" sz="1800" b="0" i="0" u="none" strike="noStrike" baseline="0" dirty="0">
                <a:latin typeface="Times New Roman" panose="02020603050405020304" pitchFamily="18" charset="0"/>
              </a:rPr>
              <a:t>describe the chance that a lineage beginning at time </a:t>
            </a:r>
            <a:r>
              <a:rPr lang="en-US" sz="1800" b="0" i="1" u="none" strike="noStrike" baseline="0" dirty="0">
                <a:latin typeface="Times New Roman" panose="02020603050405020304" pitchFamily="18" charset="0"/>
              </a:rPr>
              <a:t>t </a:t>
            </a:r>
            <a:r>
              <a:rPr lang="en-US" sz="1800" b="0" i="0" u="none" strike="noStrike" baseline="0" dirty="0">
                <a:latin typeface="Times New Roman" panose="02020603050405020304" pitchFamily="18" charset="0"/>
              </a:rPr>
              <a:t>with state 0 or 1 would evolve into a clade like that observed to have descended from node </a:t>
            </a:r>
            <a:r>
              <a:rPr lang="en-US" sz="1800" b="0" i="1" u="none" strike="noStrike" baseline="0" dirty="0">
                <a:latin typeface="Times New Roman" panose="02020603050405020304" pitchFamily="18" charset="0"/>
              </a:rPr>
              <a:t>N, </a:t>
            </a:r>
            <a:r>
              <a:rPr lang="en-US" sz="1800" b="0" i="0" u="none" strike="noStrike" baseline="0" dirty="0">
                <a:latin typeface="Times New Roman" panose="02020603050405020304" pitchFamily="18" charset="0"/>
              </a:rPr>
              <a:t>closer </a:t>
            </a:r>
            <a:r>
              <a:rPr lang="en-GB" sz="1800" b="0" i="0" u="none" strike="noStrike" baseline="0" dirty="0">
                <a:latin typeface="Times New Roman" panose="02020603050405020304" pitchFamily="18" charset="0"/>
              </a:rPr>
              <a:t>to the present.</a:t>
            </a:r>
            <a:br>
              <a:rPr lang="en-GB" sz="1800" b="0" i="0" u="none" strike="noStrike" baseline="0" dirty="0">
                <a:latin typeface="Times New Roman" panose="02020603050405020304" pitchFamily="18" charset="0"/>
              </a:rPr>
            </a:br>
            <a:br>
              <a:rPr lang="en-GB" sz="1800" b="0" i="0" u="none" strike="noStrike" baseline="0" dirty="0">
                <a:latin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</a:rPr>
              <a:t>T</a:t>
            </a:r>
            <a:r>
              <a:rPr lang="en-US" sz="1800" b="0" i="0" u="none" strike="noStrike" baseline="0" dirty="0">
                <a:latin typeface="Times New Roman" panose="02020603050405020304" pitchFamily="18" charset="0"/>
              </a:rPr>
              <a:t>hese probabilities are tracked back</a:t>
            </a:r>
          </a:p>
          <a:p>
            <a:pPr algn="l"/>
            <a:r>
              <a:rPr lang="en-US" sz="1800" b="0" i="0" u="none" strike="noStrike" baseline="0" dirty="0">
                <a:latin typeface="Times New Roman" panose="02020603050405020304" pitchFamily="18" charset="0"/>
              </a:rPr>
              <a:t>by a very short amount of time, </a:t>
            </a:r>
            <a:r>
              <a:rPr lang="el-GR" b="0" i="0" u="none" strike="noStrike" dirty="0">
                <a:solidFill>
                  <a:srgbClr val="333333"/>
                </a:solidFill>
                <a:effectLst/>
                <a:latin typeface="MathJax_Main"/>
              </a:rPr>
              <a:t>Δ</a:t>
            </a:r>
            <a:r>
              <a:rPr lang="en-GB" b="0" i="0" u="none" strike="noStrike" dirty="0">
                <a:solidFill>
                  <a:srgbClr val="333333"/>
                </a:solidFill>
                <a:effectLst/>
                <a:latin typeface="MathJax_Math-italic"/>
              </a:rPr>
              <a:t>t</a:t>
            </a:r>
            <a:endParaRPr lang="en-GB" dirty="0"/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F8688F25-083E-535D-FE85-CCFCF8B28E1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069123" y="360545"/>
            <a:ext cx="7277100" cy="101820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31740" rIns="91440" bIns="3174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dirty="0"/>
              <a:t>Clade probabilities, </a:t>
            </a:r>
            <a:r>
              <a:rPr lang="en-US" altLang="en-US" dirty="0" err="1"/>
              <a:t>D</a:t>
            </a:r>
            <a:r>
              <a:rPr lang="en-US" altLang="en-US" sz="2000" dirty="0" err="1"/>
              <a:t>Ni</a:t>
            </a:r>
            <a:endParaRPr lang="en-US" altLang="en-US" sz="2000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30603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BECC42F5-860E-1276-6EA3-36F0008B6ABC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798635" y="663819"/>
            <a:ext cx="10343865" cy="73866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400" dirty="0"/>
              <a:t>To compute the probability of observing the lineage at some earlier time point, D</a:t>
            </a:r>
            <a:r>
              <a:rPr lang="en-US" altLang="en-US" sz="900" dirty="0"/>
              <a:t>N,0</a:t>
            </a:r>
            <a:r>
              <a:rPr lang="en-US" altLang="en-US" sz="1400" dirty="0"/>
              <a:t>(</a:t>
            </a:r>
            <a:r>
              <a:rPr lang="en-US" altLang="en-US" sz="1400" dirty="0" err="1"/>
              <a:t>t+Δt</a:t>
            </a:r>
            <a:r>
              <a:rPr lang="en-US" altLang="en-US" sz="1400" dirty="0"/>
              <a:t>), we enumerate all possible events that could occur within the interval </a:t>
            </a:r>
            <a:r>
              <a:rPr lang="en-US" altLang="en-US" sz="1400" dirty="0" err="1"/>
              <a:t>Δt</a:t>
            </a:r>
            <a:r>
              <a:rPr lang="en-US" altLang="en-US" sz="1400" dirty="0"/>
              <a:t>. Assuming that </a:t>
            </a:r>
            <a:r>
              <a:rPr lang="en-US" altLang="en-US" sz="1400" dirty="0" err="1"/>
              <a:t>Δt</a:t>
            </a:r>
            <a:r>
              <a:rPr lang="en-US" altLang="en-US" sz="1400" dirty="0"/>
              <a:t> is small—so that the probability of more than one event occurring in the interval is negligible—there are four possible scenarios within the time interval: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284162B-9FEC-EADF-99FA-8C1C317B0E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098" t="23910" r="19772" b="16154"/>
          <a:stretch/>
        </p:blipFill>
        <p:spPr>
          <a:xfrm>
            <a:off x="1748852" y="1608992"/>
            <a:ext cx="8313982" cy="458518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4E2EC18-B8DC-7DD1-A393-35208A6BD0C1}"/>
              </a:ext>
            </a:extLst>
          </p:cNvPr>
          <p:cNvSpPr txBox="1"/>
          <p:nvPr/>
        </p:nvSpPr>
        <p:spPr>
          <a:xfrm>
            <a:off x="8966580" y="6275358"/>
            <a:ext cx="3566614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br>
              <a:rPr lang="el-GR" b="0" i="0" u="none" strike="noStrike" dirty="0">
                <a:solidFill>
                  <a:srgbClr val="333333"/>
                </a:solidFill>
                <a:effectLst/>
                <a:latin typeface="MathJax_Math-italic"/>
              </a:rPr>
            </a:br>
            <a:r>
              <a:rPr lang="en-US" sz="800" b="0" i="0" u="none" strike="noStrike" dirty="0">
                <a:solidFill>
                  <a:srgbClr val="333333"/>
                </a:solidFill>
                <a:effectLst/>
                <a:latin typeface="MathJax_Math-italic"/>
              </a:rPr>
              <a:t>Credits to </a:t>
            </a:r>
            <a:r>
              <a:rPr lang="en-US" sz="800" b="0" i="0" u="none" strike="noStrike" dirty="0" err="1">
                <a:solidFill>
                  <a:srgbClr val="333333"/>
                </a:solidFill>
                <a:effectLst/>
                <a:latin typeface="MathJax_Math-italic"/>
              </a:rPr>
              <a:t>Revbayes</a:t>
            </a:r>
            <a:r>
              <a:rPr lang="en-US" sz="800" b="0" i="0" u="none" strike="noStrike" dirty="0">
                <a:solidFill>
                  <a:srgbClr val="333333"/>
                </a:solidFill>
                <a:effectLst/>
                <a:latin typeface="MathJax_Math-italic"/>
              </a:rPr>
              <a:t> tutorial on </a:t>
            </a:r>
            <a:r>
              <a:rPr lang="en-US" sz="800" b="0" i="0" u="none" strike="noStrike" dirty="0" err="1">
                <a:solidFill>
                  <a:srgbClr val="333333"/>
                </a:solidFill>
                <a:effectLst/>
                <a:latin typeface="MathJax_Math-italic"/>
              </a:rPr>
              <a:t>BiSSE</a:t>
            </a:r>
            <a:endParaRPr lang="en-US" sz="800" b="0" i="0" u="none" strike="noStrike" dirty="0">
              <a:solidFill>
                <a:srgbClr val="333333"/>
              </a:solidFill>
              <a:effectLst/>
              <a:latin typeface="MathJax_Math-italic"/>
            </a:endParaRPr>
          </a:p>
          <a:p>
            <a:r>
              <a:rPr lang="en-US" sz="800" b="0" i="0" u="none" strike="noStrike" dirty="0">
                <a:solidFill>
                  <a:srgbClr val="333333"/>
                </a:solidFill>
                <a:effectLst/>
                <a:latin typeface="MathJax_Math-italic"/>
              </a:rPr>
              <a:t>https://revbayes.github.io/tutorials/sse/bisse-intro.html#Maddison2007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33293405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BFF243-31FC-AC9F-D8BB-9B17A19E3F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en-GB" sz="1800" dirty="0"/>
              <a:t>Coupled differential equations </a:t>
            </a:r>
            <a:r>
              <a:rPr lang="en-US" sz="1800" dirty="0"/>
              <a:t>are derived by dividing the equations by the time interval </a:t>
            </a:r>
            <a:r>
              <a:rPr lang="en-US" sz="1800" dirty="0" err="1"/>
              <a:t>Δt</a:t>
            </a:r>
            <a:r>
              <a:rPr lang="en-GB" sz="1800" dirty="0"/>
              <a:t> while taking the limit as </a:t>
            </a:r>
            <a:r>
              <a:rPr lang="el-GR" sz="1800" dirty="0"/>
              <a:t>Δ</a:t>
            </a:r>
            <a:r>
              <a:rPr lang="en-GB" sz="1800" dirty="0"/>
              <a:t>t goes to zero.</a:t>
            </a:r>
          </a:p>
          <a:p>
            <a:pPr algn="l"/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CC23D3-7B29-954B-7424-879E74E9AD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202" t="49295" r="24532" b="32692"/>
          <a:stretch/>
        </p:blipFill>
        <p:spPr>
          <a:xfrm>
            <a:off x="2721219" y="2835517"/>
            <a:ext cx="6202974" cy="258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9407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533D5465-EBD9-5E02-DF5E-B662DC06A8F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877766" y="284060"/>
            <a:ext cx="5379999" cy="92714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63480" rIns="91440" bIns="3174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3600" dirty="0"/>
              <a:t>Extinction probabilities, E</a:t>
            </a:r>
            <a:r>
              <a:rPr lang="en-US" altLang="en-US" sz="1200" dirty="0"/>
              <a:t>i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93F8C5B9-42FA-07FD-5600-293DB8530957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23142" y="979651"/>
            <a:ext cx="10930304" cy="10341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600" dirty="0">
                <a:latin typeface="+mn-lt"/>
              </a:rPr>
              <a:t>To solve </a:t>
            </a:r>
            <a:r>
              <a:rPr lang="en-US" sz="1600" b="0" i="0" u="none" strike="noStrike" baseline="0" dirty="0">
                <a:latin typeface="+mn-lt"/>
              </a:rPr>
              <a:t>the Differential Equations (3) </a:t>
            </a:r>
            <a:r>
              <a:rPr lang="en-GB" sz="1600" b="0" i="0" u="none" strike="noStrike" dirty="0">
                <a:solidFill>
                  <a:srgbClr val="333333"/>
                </a:solidFill>
                <a:effectLst/>
                <a:latin typeface="+mn-lt"/>
              </a:rPr>
              <a:t>D</a:t>
            </a:r>
            <a:r>
              <a:rPr lang="en-GB" sz="1000" b="0" i="0" u="none" strike="noStrike" dirty="0">
                <a:solidFill>
                  <a:srgbClr val="333333"/>
                </a:solidFill>
                <a:effectLst/>
                <a:latin typeface="+mn-lt"/>
              </a:rPr>
              <a:t>N,0</a:t>
            </a:r>
            <a:r>
              <a:rPr lang="en-GB" sz="1600" b="0" i="0" u="none" strike="noStrike" dirty="0">
                <a:solidFill>
                  <a:srgbClr val="333333"/>
                </a:solidFill>
                <a:effectLst/>
                <a:latin typeface="+mn-lt"/>
              </a:rPr>
              <a:t>(t) </a:t>
            </a:r>
            <a:r>
              <a:rPr lang="en-US" sz="1600" b="0" i="0" u="none" strike="noStrike" baseline="0" dirty="0">
                <a:latin typeface="+mn-lt"/>
              </a:rPr>
              <a:t>or</a:t>
            </a:r>
            <a:r>
              <a:rPr lang="en-US" sz="1600" dirty="0">
                <a:latin typeface="+mn-lt"/>
              </a:rPr>
              <a:t> </a:t>
            </a:r>
            <a:r>
              <a:rPr lang="en-GB" sz="1600" b="0" i="0" u="none" strike="noStrike" dirty="0">
                <a:solidFill>
                  <a:srgbClr val="333333"/>
                </a:solidFill>
                <a:effectLst/>
                <a:latin typeface="+mn-lt"/>
              </a:rPr>
              <a:t>D</a:t>
            </a:r>
            <a:r>
              <a:rPr lang="en-GB" sz="900" b="0" i="0" u="none" strike="noStrike" dirty="0">
                <a:solidFill>
                  <a:srgbClr val="333333"/>
                </a:solidFill>
                <a:effectLst/>
                <a:latin typeface="+mn-lt"/>
              </a:rPr>
              <a:t>N,1</a:t>
            </a:r>
            <a:r>
              <a:rPr lang="en-GB" sz="1600" b="0" i="0" u="none" strike="noStrike" dirty="0">
                <a:solidFill>
                  <a:srgbClr val="333333"/>
                </a:solidFill>
                <a:effectLst/>
                <a:latin typeface="+mn-lt"/>
              </a:rPr>
              <a:t>(t)</a:t>
            </a:r>
            <a:r>
              <a:rPr lang="en-US" sz="1600" b="0" i="0" u="none" strike="noStrike" baseline="0" dirty="0">
                <a:latin typeface="+mn-lt"/>
              </a:rPr>
              <a:t>, </a:t>
            </a:r>
            <a:r>
              <a:rPr lang="en-US" altLang="en-US" sz="1600" dirty="0">
                <a:latin typeface="+mn-lt"/>
              </a:rPr>
              <a:t>we need the extinction probabilities, </a:t>
            </a:r>
            <a:r>
              <a:rPr lang="en-US" sz="1600" dirty="0">
                <a:latin typeface="+mn-lt"/>
              </a:rPr>
              <a:t>E</a:t>
            </a:r>
            <a:r>
              <a:rPr lang="en-US" sz="1050" dirty="0">
                <a:latin typeface="+mn-lt"/>
              </a:rPr>
              <a:t>0</a:t>
            </a:r>
            <a:r>
              <a:rPr lang="en-US" sz="1600" dirty="0">
                <a:latin typeface="+mn-lt"/>
              </a:rPr>
              <a:t>(t) or E</a:t>
            </a:r>
            <a:r>
              <a:rPr lang="en-US" sz="1050" dirty="0">
                <a:latin typeface="+mn-lt"/>
              </a:rPr>
              <a:t>1</a:t>
            </a:r>
            <a:r>
              <a:rPr lang="en-US" sz="1600" dirty="0">
                <a:latin typeface="+mn-lt"/>
              </a:rPr>
              <a:t>(t)</a:t>
            </a:r>
            <a:r>
              <a:rPr lang="en-US" altLang="en-US" sz="1600" dirty="0">
                <a:latin typeface="+mn-lt"/>
              </a:rPr>
              <a:t>. </a:t>
            </a:r>
            <a:r>
              <a:rPr lang="en-US" sz="1600" dirty="0">
                <a:latin typeface="+mn-lt"/>
              </a:rPr>
              <a:t>  E</a:t>
            </a:r>
            <a:r>
              <a:rPr lang="en-US" sz="1050" dirty="0">
                <a:latin typeface="+mn-lt"/>
              </a:rPr>
              <a:t>0</a:t>
            </a:r>
            <a:r>
              <a:rPr lang="en-US" sz="1600" dirty="0">
                <a:latin typeface="+mn-lt"/>
              </a:rPr>
              <a:t>(t) or E</a:t>
            </a:r>
            <a:r>
              <a:rPr lang="en-US" sz="1050" dirty="0">
                <a:latin typeface="+mn-lt"/>
              </a:rPr>
              <a:t>1</a:t>
            </a:r>
            <a:r>
              <a:rPr lang="en-US" sz="1600" dirty="0">
                <a:latin typeface="+mn-lt"/>
              </a:rPr>
              <a:t>(t) is the probability that a lineage in state 0 or 1 at time t goes extinct before the present. To determine the extinction probability at an earlier point, E</a:t>
            </a:r>
            <a:r>
              <a:rPr lang="en-US" sz="1050" dirty="0">
                <a:latin typeface="+mn-lt"/>
              </a:rPr>
              <a:t>0</a:t>
            </a:r>
            <a:r>
              <a:rPr lang="en-US" sz="1600" dirty="0">
                <a:latin typeface="+mn-lt"/>
              </a:rPr>
              <a:t>(</a:t>
            </a:r>
            <a:r>
              <a:rPr lang="en-US" sz="1600" dirty="0" err="1">
                <a:latin typeface="+mn-lt"/>
              </a:rPr>
              <a:t>t+Δt</a:t>
            </a:r>
            <a:r>
              <a:rPr lang="en-US" sz="1600" dirty="0">
                <a:latin typeface="+mn-lt"/>
              </a:rPr>
              <a:t>), we can again enumerate all the possible events in the interval </a:t>
            </a:r>
            <a:r>
              <a:rPr lang="en-US" sz="1600" dirty="0" err="1">
                <a:latin typeface="+mn-lt"/>
              </a:rPr>
              <a:t>Δt</a:t>
            </a:r>
            <a:endParaRPr lang="en-GB" sz="1600" dirty="0">
              <a:latin typeface="+mn-lt"/>
            </a:endParaRPr>
          </a:p>
          <a:p>
            <a:endParaRPr lang="en-US" altLang="en-US" sz="2000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419E498-19EC-CF8A-2D59-DFD7EF11DBBF}"/>
              </a:ext>
            </a:extLst>
          </p:cNvPr>
          <p:cNvGrpSpPr/>
          <p:nvPr/>
        </p:nvGrpSpPr>
        <p:grpSpPr>
          <a:xfrm>
            <a:off x="1703510" y="1785954"/>
            <a:ext cx="8636244" cy="4787986"/>
            <a:chOff x="2253762" y="2149144"/>
            <a:chExt cx="7249258" cy="4052407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3E449EE0-9229-5FF1-867A-CF68778236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9002" t="23845" r="21538" b="59691"/>
            <a:stretch/>
          </p:blipFill>
          <p:spPr>
            <a:xfrm>
              <a:off x="2253762" y="5072468"/>
              <a:ext cx="7249258" cy="1129083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6B3402BF-CFCA-F865-B777-F439ED0FA5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9002" t="41250" r="21538" b="17693"/>
            <a:stretch/>
          </p:blipFill>
          <p:spPr>
            <a:xfrm>
              <a:off x="2253762" y="2149144"/>
              <a:ext cx="7249258" cy="2815660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9376F130-8421-0AF6-0E68-F5F3D118BE7E}"/>
              </a:ext>
            </a:extLst>
          </p:cNvPr>
          <p:cNvSpPr txBox="1"/>
          <p:nvPr/>
        </p:nvSpPr>
        <p:spPr>
          <a:xfrm>
            <a:off x="9030270" y="6266163"/>
            <a:ext cx="3566614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br>
              <a:rPr lang="el-GR" b="0" i="0" u="none" strike="noStrike" dirty="0">
                <a:solidFill>
                  <a:srgbClr val="333333"/>
                </a:solidFill>
                <a:effectLst/>
                <a:latin typeface="MathJax_Math-italic"/>
              </a:rPr>
            </a:br>
            <a:r>
              <a:rPr lang="en-US" sz="800" b="0" i="0" u="none" strike="noStrike" dirty="0">
                <a:solidFill>
                  <a:srgbClr val="333333"/>
                </a:solidFill>
                <a:effectLst/>
                <a:latin typeface="MathJax_Math-italic"/>
              </a:rPr>
              <a:t>Credits to </a:t>
            </a:r>
            <a:r>
              <a:rPr lang="en-US" sz="800" b="0" i="0" u="none" strike="noStrike" dirty="0" err="1">
                <a:solidFill>
                  <a:srgbClr val="333333"/>
                </a:solidFill>
                <a:effectLst/>
                <a:latin typeface="MathJax_Math-italic"/>
              </a:rPr>
              <a:t>Revbayes</a:t>
            </a:r>
            <a:r>
              <a:rPr lang="en-US" sz="800" b="0" i="0" u="none" strike="noStrike" dirty="0">
                <a:solidFill>
                  <a:srgbClr val="333333"/>
                </a:solidFill>
                <a:effectLst/>
                <a:latin typeface="MathJax_Math-italic"/>
              </a:rPr>
              <a:t> tutorial on </a:t>
            </a:r>
            <a:r>
              <a:rPr lang="en-US" sz="800" b="0" i="0" u="none" strike="noStrike" dirty="0" err="1">
                <a:solidFill>
                  <a:srgbClr val="333333"/>
                </a:solidFill>
                <a:effectLst/>
                <a:latin typeface="MathJax_Math-italic"/>
              </a:rPr>
              <a:t>BiSSE</a:t>
            </a:r>
            <a:endParaRPr lang="en-US" sz="800" b="0" i="0" u="none" strike="noStrike" dirty="0">
              <a:solidFill>
                <a:srgbClr val="333333"/>
              </a:solidFill>
              <a:effectLst/>
              <a:latin typeface="MathJax_Math-italic"/>
            </a:endParaRPr>
          </a:p>
          <a:p>
            <a:r>
              <a:rPr lang="en-US" sz="800" b="0" i="0" u="none" strike="noStrike" dirty="0">
                <a:solidFill>
                  <a:srgbClr val="333333"/>
                </a:solidFill>
                <a:effectLst/>
                <a:latin typeface="MathJax_Math-italic"/>
              </a:rPr>
              <a:t>https://revbayes.github.io/tutorials/sse/bisse-intro.html#Maddison2007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35024120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D4191B1-549E-AD91-BD37-8BC5AAF8CF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3707" t="50285" r="50000" b="32843"/>
          <a:stretch/>
        </p:blipFill>
        <p:spPr>
          <a:xfrm>
            <a:off x="1789234" y="2329962"/>
            <a:ext cx="6625566" cy="2391509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3950069-822A-3140-DDF6-76C5BCE5750D}"/>
              </a:ext>
            </a:extLst>
          </p:cNvPr>
          <p:cNvSpPr txBox="1"/>
          <p:nvPr/>
        </p:nvSpPr>
        <p:spPr>
          <a:xfrm>
            <a:off x="1104534" y="927559"/>
            <a:ext cx="64920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dirty="0"/>
              <a:t>Coupled differential equations </a:t>
            </a:r>
            <a:r>
              <a:rPr lang="en-US" sz="2800" dirty="0"/>
              <a:t>are derived 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10779541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4EA8E10-F525-DC97-168B-1B5719457A2B}"/>
              </a:ext>
            </a:extLst>
          </p:cNvPr>
          <p:cNvSpPr txBox="1"/>
          <p:nvPr/>
        </p:nvSpPr>
        <p:spPr>
          <a:xfrm>
            <a:off x="1815612" y="2007272"/>
            <a:ext cx="8761533" cy="40080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These equations describe how to get the answer at time </a:t>
            </a:r>
            <a:r>
              <a:rPr lang="en-US" sz="20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t+Δt</a:t>
            </a:r>
            <a:r>
              <a:rPr lang="en-US" sz="2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assuming we already have the answer at time t.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2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How do we start this process?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kern="100" dirty="0">
                <a:ea typeface="Calibri" panose="020F0502020204030204" pitchFamily="34" charset="0"/>
                <a:cs typeface="Times New Roman" panose="02020603050405020304" pitchFamily="18" charset="0"/>
              </a:rPr>
              <a:t>W</a:t>
            </a:r>
            <a:r>
              <a:rPr lang="en-US" sz="20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ith our character state observations, which are generally the tip state values. If species s has state </a:t>
            </a:r>
            <a:r>
              <a:rPr lang="en-US" sz="20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US" sz="20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, then </a:t>
            </a:r>
            <a:r>
              <a:rPr lang="en-US" sz="20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Ds,i</a:t>
            </a:r>
            <a:r>
              <a:rPr lang="en-US" sz="20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(0)=1 (probability is 1 at time 0 [the present] because we observed it for sure and Ei(0)=0 (probability 0 of being extinct at the present). For the other state</a:t>
            </a:r>
            <a:r>
              <a:rPr lang="en-US" sz="2000" kern="1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than </a:t>
            </a:r>
            <a:r>
              <a:rPr lang="en-US" sz="20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US" sz="20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, </a:t>
            </a:r>
            <a:r>
              <a:rPr lang="en-US" sz="20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Ds,j</a:t>
            </a:r>
            <a:r>
              <a:rPr lang="en-US" sz="20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(0)=0 and </a:t>
            </a:r>
            <a:r>
              <a:rPr lang="en-US" sz="20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Ej</a:t>
            </a:r>
            <a:r>
              <a:rPr lang="en-US" sz="20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(0)=1. </a:t>
            </a:r>
            <a:r>
              <a:rPr lang="en-US" sz="2000" dirty="0"/>
              <a:t>we describe how those probabilities change over time, working our way back until we have computed the probabilities of observing that collection of lineages at some earlier time (e.g., the root).</a:t>
            </a:r>
            <a:endParaRPr lang="en-GB" sz="2000" kern="1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917C22-532A-1E4C-4536-4E829F21AB92}"/>
              </a:ext>
            </a:extLst>
          </p:cNvPr>
          <p:cNvSpPr txBox="1"/>
          <p:nvPr/>
        </p:nvSpPr>
        <p:spPr>
          <a:xfrm>
            <a:off x="3016860" y="589056"/>
            <a:ext cx="609526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sz="32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Initial values: tips 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84C5A7-C59E-C35B-B083-2662EE88ED00}"/>
              </a:ext>
            </a:extLst>
          </p:cNvPr>
          <p:cNvSpPr txBox="1"/>
          <p:nvPr/>
        </p:nvSpPr>
        <p:spPr>
          <a:xfrm>
            <a:off x="8625386" y="6211669"/>
            <a:ext cx="356661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br>
              <a:rPr lang="el-GR" b="0" i="0" u="none" strike="noStrike" dirty="0">
                <a:solidFill>
                  <a:srgbClr val="333333"/>
                </a:solidFill>
                <a:effectLst/>
                <a:latin typeface="MathJax_Math-italic"/>
              </a:rPr>
            </a:br>
            <a:r>
              <a:rPr lang="en-US" sz="900" b="0" i="0" u="none" strike="noStrike" dirty="0">
                <a:solidFill>
                  <a:srgbClr val="333333"/>
                </a:solidFill>
                <a:effectLst/>
                <a:latin typeface="MathJax_Math-italic"/>
              </a:rPr>
              <a:t>Credits to </a:t>
            </a:r>
            <a:r>
              <a:rPr lang="en-US" sz="900" b="0" i="0" u="none" strike="noStrike" dirty="0" err="1">
                <a:solidFill>
                  <a:srgbClr val="333333"/>
                </a:solidFill>
                <a:effectLst/>
                <a:latin typeface="MathJax_Math-italic"/>
              </a:rPr>
              <a:t>Revbayes</a:t>
            </a:r>
            <a:r>
              <a:rPr lang="en-US" sz="900" b="0" i="0" u="none" strike="noStrike" dirty="0">
                <a:solidFill>
                  <a:srgbClr val="333333"/>
                </a:solidFill>
                <a:effectLst/>
                <a:latin typeface="MathJax_Math-italic"/>
              </a:rPr>
              <a:t> tutorial on </a:t>
            </a:r>
            <a:r>
              <a:rPr lang="en-US" sz="900" b="0" i="0" u="none" strike="noStrike" dirty="0" err="1">
                <a:solidFill>
                  <a:srgbClr val="333333"/>
                </a:solidFill>
                <a:effectLst/>
                <a:latin typeface="MathJax_Math-italic"/>
              </a:rPr>
              <a:t>BiSSE</a:t>
            </a:r>
            <a:endParaRPr lang="en-US" sz="900" b="0" i="0" u="none" strike="noStrike" dirty="0">
              <a:solidFill>
                <a:srgbClr val="333333"/>
              </a:solidFill>
              <a:effectLst/>
              <a:latin typeface="MathJax_Math-italic"/>
            </a:endParaRPr>
          </a:p>
          <a:p>
            <a:r>
              <a:rPr lang="en-US" sz="900" b="0" i="0" u="none" strike="noStrike" dirty="0">
                <a:solidFill>
                  <a:srgbClr val="333333"/>
                </a:solidFill>
                <a:effectLst/>
                <a:latin typeface="MathJax_Math-italic"/>
              </a:rPr>
              <a:t>https://revbayes.github.io/tutorials/sse/bisse-intro.html#Maddison2007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3306938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88A3C36-2A96-9ECA-AB5E-FE240530DECA}"/>
              </a:ext>
            </a:extLst>
          </p:cNvPr>
          <p:cNvSpPr txBox="1"/>
          <p:nvPr/>
        </p:nvSpPr>
        <p:spPr>
          <a:xfrm>
            <a:off x="4691796" y="795676"/>
            <a:ext cx="21486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sz="3600" dirty="0"/>
              <a:t>At nodes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44E6EA-0A72-3EDD-50D2-FC7A58C6124D}"/>
              </a:ext>
            </a:extLst>
          </p:cNvPr>
          <p:cNvSpPr txBox="1"/>
          <p:nvPr/>
        </p:nvSpPr>
        <p:spPr>
          <a:xfrm>
            <a:off x="2111253" y="1697862"/>
            <a:ext cx="8483478" cy="18687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en-US" altLang="en-US" dirty="0"/>
              <a:t>D</a:t>
            </a:r>
            <a:r>
              <a:rPr lang="en-US" altLang="en-US" sz="1100" dirty="0"/>
              <a:t>i</a:t>
            </a:r>
            <a:r>
              <a:rPr lang="en-GB" sz="1800" b="0" i="0" u="none" strike="noStrike" dirty="0">
                <a:solidFill>
                  <a:srgbClr val="333333"/>
                </a:solidFill>
                <a:effectLst/>
                <a:latin typeface="MathJax_Main"/>
              </a:rPr>
              <a:t> 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and</a:t>
            </a:r>
            <a:r>
              <a:rPr lang="en-US" dirty="0"/>
              <a:t> </a:t>
            </a:r>
            <a:r>
              <a:rPr lang="en-US" altLang="en-US" dirty="0"/>
              <a:t>E</a:t>
            </a:r>
            <a:r>
              <a:rPr lang="en-US" altLang="en-US" sz="1400" dirty="0"/>
              <a:t>i</a:t>
            </a:r>
            <a:r>
              <a:rPr lang="en-US" altLang="en-US" dirty="0"/>
              <a:t> 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are the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BiSSE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equations describing probabilities along the branches of a phylogeny.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What happens with the clade probabilities (the Ds) at the nodes of the tree?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GB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D0442C9-84BB-FC21-65D3-E32785A697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711" t="41667" r="49700" b="51089"/>
          <a:stretch/>
        </p:blipFill>
        <p:spPr>
          <a:xfrm>
            <a:off x="3450980" y="5157893"/>
            <a:ext cx="6125040" cy="121213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7059D0B-23E5-0969-5584-B75503409813}"/>
              </a:ext>
            </a:extLst>
          </p:cNvPr>
          <p:cNvSpPr txBox="1"/>
          <p:nvPr/>
        </p:nvSpPr>
        <p:spPr>
          <a:xfrm>
            <a:off x="8625386" y="6211669"/>
            <a:ext cx="356661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br>
              <a:rPr lang="el-GR" b="0" i="0" u="none" strike="noStrike" dirty="0">
                <a:solidFill>
                  <a:srgbClr val="333333"/>
                </a:solidFill>
                <a:effectLst/>
                <a:latin typeface="MathJax_Math-italic"/>
              </a:rPr>
            </a:br>
            <a:r>
              <a:rPr lang="en-US" sz="900" b="0" i="0" u="none" strike="noStrike" dirty="0">
                <a:solidFill>
                  <a:srgbClr val="333333"/>
                </a:solidFill>
                <a:effectLst/>
                <a:latin typeface="MathJax_Math-italic"/>
              </a:rPr>
              <a:t>Credits to </a:t>
            </a:r>
            <a:r>
              <a:rPr lang="en-US" sz="900" b="0" i="0" u="none" strike="noStrike" dirty="0" err="1">
                <a:solidFill>
                  <a:srgbClr val="333333"/>
                </a:solidFill>
                <a:effectLst/>
                <a:latin typeface="MathJax_Math-italic"/>
              </a:rPr>
              <a:t>Revbayes</a:t>
            </a:r>
            <a:r>
              <a:rPr lang="en-US" sz="900" b="0" i="0" u="none" strike="noStrike" dirty="0">
                <a:solidFill>
                  <a:srgbClr val="333333"/>
                </a:solidFill>
                <a:effectLst/>
                <a:latin typeface="MathJax_Math-italic"/>
              </a:rPr>
              <a:t> tutorial on </a:t>
            </a:r>
            <a:r>
              <a:rPr lang="en-US" sz="900" b="0" i="0" u="none" strike="noStrike" dirty="0" err="1">
                <a:solidFill>
                  <a:srgbClr val="333333"/>
                </a:solidFill>
                <a:effectLst/>
                <a:latin typeface="MathJax_Math-italic"/>
              </a:rPr>
              <a:t>BiSSE</a:t>
            </a:r>
            <a:endParaRPr lang="en-US" sz="900" b="0" i="0" u="none" strike="noStrike" dirty="0">
              <a:solidFill>
                <a:srgbClr val="333333"/>
              </a:solidFill>
              <a:effectLst/>
              <a:latin typeface="MathJax_Math-italic"/>
            </a:endParaRPr>
          </a:p>
          <a:p>
            <a:r>
              <a:rPr lang="en-US" sz="900" b="0" i="0" u="none" strike="noStrike" dirty="0">
                <a:solidFill>
                  <a:srgbClr val="333333"/>
                </a:solidFill>
                <a:effectLst/>
                <a:latin typeface="MathJax_Math-italic"/>
              </a:rPr>
              <a:t>https://revbayes.github.io/tutorials/sse/bisse-intro.html#Maddison2007</a:t>
            </a:r>
            <a:endParaRPr lang="en-GB" sz="1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3A9FB8-3A70-5355-9849-202060FF16C4}"/>
              </a:ext>
            </a:extLst>
          </p:cNvPr>
          <p:cNvSpPr txBox="1"/>
          <p:nvPr/>
        </p:nvSpPr>
        <p:spPr>
          <a:xfrm>
            <a:off x="2242039" y="3255234"/>
            <a:ext cx="7631722" cy="16635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BiSSE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assumes the ancestor (called A) and descendants (called N and M) have the same state (i.e., there is no cladogenetic character change).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initial value for the ancestral branch going into a node (at time 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 is then the product of the final values for each of the daughter branches coming out of that node, times the instantaneous speciation rate</a:t>
            </a:r>
            <a:endParaRPr lang="en-GB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2760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5417A5D-2526-435A-C47F-796BD314281D}"/>
              </a:ext>
            </a:extLst>
          </p:cNvPr>
          <p:cNvSpPr txBox="1"/>
          <p:nvPr/>
        </p:nvSpPr>
        <p:spPr>
          <a:xfrm>
            <a:off x="4867641" y="685773"/>
            <a:ext cx="223214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sz="3200" dirty="0"/>
              <a:t>At the root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15991E-6717-EEFC-8EDD-5740272BDD72}"/>
              </a:ext>
            </a:extLst>
          </p:cNvPr>
          <p:cNvSpPr txBox="1"/>
          <p:nvPr/>
        </p:nvSpPr>
        <p:spPr>
          <a:xfrm>
            <a:off x="3420720" y="1640705"/>
            <a:ext cx="6095266" cy="1724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After we integrate </a:t>
            </a:r>
            <a:r>
              <a:rPr lang="en-US" altLang="en-US" sz="2000" dirty="0"/>
              <a:t>D</a:t>
            </a:r>
            <a:r>
              <a:rPr lang="en-US" altLang="en-US" sz="1200" dirty="0"/>
              <a:t>i</a:t>
            </a:r>
            <a:r>
              <a:rPr lang="en-GB" sz="2000" b="0" i="0" u="none" strike="noStrike" dirty="0">
                <a:solidFill>
                  <a:srgbClr val="333333"/>
                </a:solidFill>
                <a:effectLst/>
                <a:latin typeface="MathJax_Main"/>
              </a:rPr>
              <a:t> </a:t>
            </a:r>
            <a:r>
              <a:rPr lang="en-US" sz="2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and</a:t>
            </a:r>
            <a:r>
              <a:rPr lang="en-US" sz="2000" dirty="0"/>
              <a:t> </a:t>
            </a:r>
            <a:r>
              <a:rPr lang="en-US" altLang="en-US" sz="2000" dirty="0"/>
              <a:t>E</a:t>
            </a:r>
            <a:r>
              <a:rPr lang="en-US" altLang="en-US" sz="1600" dirty="0"/>
              <a:t>i</a:t>
            </a:r>
            <a:r>
              <a:rPr lang="en-US" altLang="en-US" sz="2000" dirty="0"/>
              <a:t> </a:t>
            </a:r>
            <a:r>
              <a:rPr lang="en-US" sz="2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equations from the tips to the root, dealing with nodes along the way, we arrive at the root with the D values (called </a:t>
            </a:r>
            <a:r>
              <a:rPr lang="en-US" sz="20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DR,i</a:t>
            </a:r>
            <a:r>
              <a:rPr lang="en-US" sz="2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), one for each state. These need to be combined somehow to get the overall likelihood of the data: </a:t>
            </a:r>
            <a:endParaRPr lang="en-GB" sz="2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AFA0858-DB85-8482-E40F-9B9607798B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077" t="57139" r="38666" b="37692"/>
          <a:stretch/>
        </p:blipFill>
        <p:spPr>
          <a:xfrm>
            <a:off x="3670787" y="3486149"/>
            <a:ext cx="4715900" cy="58964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651CDCB-F30E-1629-9CD8-1437A7C85D2B}"/>
              </a:ext>
            </a:extLst>
          </p:cNvPr>
          <p:cNvSpPr txBox="1"/>
          <p:nvPr/>
        </p:nvSpPr>
        <p:spPr>
          <a:xfrm>
            <a:off x="3460873" y="4378567"/>
            <a:ext cx="609526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b="0" i="0" u="none" strike="noStrike" baseline="0" dirty="0">
                <a:latin typeface="Times New Roman" panose="02020603050405020304" pitchFamily="18" charset="0"/>
              </a:rPr>
              <a:t>To obtain a single likelihood, we need to account for the probability that the root was in state 0 or 1. </a:t>
            </a:r>
            <a:r>
              <a:rPr lang="en-GB" sz="1800" b="0" i="0" u="none" strike="noStrike" baseline="0" dirty="0">
                <a:latin typeface="Times New Roman" panose="02020603050405020304" pitchFamily="18" charset="0"/>
              </a:rPr>
              <a:t>One approach used is to </a:t>
            </a:r>
            <a:r>
              <a:rPr lang="en-US" sz="1800" b="0" i="0" u="none" strike="noStrike" baseline="0" dirty="0">
                <a:latin typeface="Times New Roman" panose="02020603050405020304" pitchFamily="18" charset="0"/>
              </a:rPr>
              <a:t>weight these root states by the equilibrium frequencies</a:t>
            </a:r>
          </a:p>
          <a:p>
            <a:pPr algn="l"/>
            <a:r>
              <a:rPr lang="en-US" sz="1800" b="0" i="0" u="none" strike="noStrike" baseline="0" dirty="0">
                <a:latin typeface="Times New Roman" panose="02020603050405020304" pitchFamily="18" charset="0"/>
              </a:rPr>
              <a:t>of 0 and 1 implicit in the model. There are other approaches that can be used too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68856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24CE13-485E-BB36-6988-45EA296357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en-US" dirty="0"/>
              <a:t>Studies of character evolution often assume that a phylogeny’s shape is determined independently of the characters, which then evolve as mere passengers along the tree’s branches. This is valid if the character </a:t>
            </a:r>
            <a:r>
              <a:rPr lang="en-GB" dirty="0"/>
              <a:t>of interest is neutral</a:t>
            </a:r>
            <a:endParaRPr lang="en-US" dirty="0"/>
          </a:p>
          <a:p>
            <a:pPr algn="l"/>
            <a:endParaRPr lang="en-US" dirty="0"/>
          </a:p>
          <a:p>
            <a:pPr algn="l"/>
            <a:r>
              <a:rPr lang="en-US" dirty="0"/>
              <a:t>However, if the characters help shape the tree, but this is not considered, biased inferences can result.</a:t>
            </a:r>
            <a:endParaRPr lang="en-GB" dirty="0"/>
          </a:p>
          <a:p>
            <a:pPr algn="l"/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F803E2-B835-AA78-7092-927A6383F1EA}"/>
              </a:ext>
            </a:extLst>
          </p:cNvPr>
          <p:cNvSpPr txBox="1"/>
          <p:nvPr/>
        </p:nvSpPr>
        <p:spPr>
          <a:xfrm>
            <a:off x="3148745" y="3938844"/>
            <a:ext cx="60952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673645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1D8D53-87A9-B07F-B21E-7A5615B28F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This Model can be used to answer questions like: </a:t>
            </a:r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9A1201-8FD8-6781-7D8A-6AAE141ED790}"/>
              </a:ext>
            </a:extLst>
          </p:cNvPr>
          <p:cNvSpPr txBox="1"/>
          <p:nvPr/>
        </p:nvSpPr>
        <p:spPr>
          <a:xfrm>
            <a:off x="2458550" y="3031798"/>
            <a:ext cx="6997578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000" dirty="0"/>
              <a:t>Is speciation under state 0 more rapid than under state 1? </a:t>
            </a:r>
          </a:p>
          <a:p>
            <a:pPr algn="l"/>
            <a:endParaRPr lang="en-US" sz="2000" dirty="0"/>
          </a:p>
          <a:p>
            <a:pPr algn="l"/>
            <a:r>
              <a:rPr lang="en-US" sz="2000" dirty="0"/>
              <a:t>Is the net diversification rate (speciation— extinction) higher under one state than the other?</a:t>
            </a:r>
          </a:p>
          <a:p>
            <a:pPr algn="l"/>
            <a:endParaRPr lang="en-US" sz="2000" dirty="0"/>
          </a:p>
          <a:p>
            <a:pPr algn="l"/>
            <a:r>
              <a:rPr lang="en-US" sz="2000" dirty="0"/>
              <a:t>What causes an excess of species within one state: asymmetrical character change, asymmetrical extinction, or </a:t>
            </a:r>
            <a:r>
              <a:rPr lang="en-GB" sz="2000" dirty="0"/>
              <a:t>asymmetrical speciation?</a:t>
            </a:r>
          </a:p>
        </p:txBody>
      </p:sp>
    </p:spTree>
    <p:extLst>
      <p:ext uri="{BB962C8B-B14F-4D97-AF65-F5344CB8AC3E}">
        <p14:creationId xmlns:p14="http://schemas.microsoft.com/office/powerpoint/2010/main" val="12033820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2F0C0DB-28F4-FEAD-0F14-B94F4657F2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0697" t="26341" r="35717" b="6373"/>
          <a:stretch/>
        </p:blipFill>
        <p:spPr>
          <a:xfrm>
            <a:off x="4662488" y="102361"/>
            <a:ext cx="5904035" cy="6653277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4D714F7-5E91-EB95-7E80-D298C3B89F92}"/>
              </a:ext>
            </a:extLst>
          </p:cNvPr>
          <p:cNvSpPr txBox="1"/>
          <p:nvPr/>
        </p:nvSpPr>
        <p:spPr>
          <a:xfrm>
            <a:off x="924290" y="1646726"/>
            <a:ext cx="3594955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dirty="0"/>
              <a:t>Parameter Estimation: </a:t>
            </a:r>
          </a:p>
          <a:p>
            <a:pPr algn="l"/>
            <a:endParaRPr lang="en-US" b="1" dirty="0"/>
          </a:p>
          <a:p>
            <a:pPr algn="l"/>
            <a:r>
              <a:rPr lang="en-US" dirty="0"/>
              <a:t>The estimates of speciation rates </a:t>
            </a:r>
            <a:r>
              <a:rPr lang="el-GR" dirty="0"/>
              <a:t>λ</a:t>
            </a:r>
            <a:r>
              <a:rPr lang="el-GR" sz="1200" dirty="0"/>
              <a:t>0</a:t>
            </a:r>
            <a:r>
              <a:rPr lang="en-US" dirty="0"/>
              <a:t> and </a:t>
            </a:r>
            <a:r>
              <a:rPr lang="el-GR" dirty="0"/>
              <a:t>λ</a:t>
            </a:r>
            <a:r>
              <a:rPr lang="en-US" sz="1200" dirty="0"/>
              <a:t>1</a:t>
            </a:r>
            <a:r>
              <a:rPr lang="en-US" dirty="0"/>
              <a:t> are fairly good, falling near the correct parameter values. As well, the estimates for the symmetrical case are easily distinguished from the estimates in the asymmetrical case. 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For extinction rates and rates of character state change, the estimates do not so closely match the simulated rates.</a:t>
            </a:r>
          </a:p>
        </p:txBody>
      </p:sp>
    </p:spTree>
    <p:extLst>
      <p:ext uri="{BB962C8B-B14F-4D97-AF65-F5344CB8AC3E}">
        <p14:creationId xmlns:p14="http://schemas.microsoft.com/office/powerpoint/2010/main" val="20261497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2D7166-90C1-42EA-CB01-49F8FADBFA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95171" y="2405917"/>
            <a:ext cx="7913810" cy="2170478"/>
          </a:xfrm>
        </p:spPr>
        <p:txBody>
          <a:bodyPr/>
          <a:lstStyle/>
          <a:p>
            <a:pPr marL="0" indent="0" algn="ctr">
              <a:buNone/>
            </a:pPr>
            <a:r>
              <a:rPr lang="en-US" sz="3200" b="0" i="0" u="none" strike="noStrike" baseline="0" dirty="0">
                <a:latin typeface="Times-Roman"/>
              </a:rPr>
              <a:t>If we treat a character that drives the shape of the tree as if it were merely a passenger on a pre-existing tree, what mistakes of inference could we </a:t>
            </a:r>
            <a:r>
              <a:rPr lang="en-GB" sz="3200" b="0" i="0" u="none" strike="noStrike" baseline="0" dirty="0">
                <a:latin typeface="Times-Roman"/>
              </a:rPr>
              <a:t>make?</a:t>
            </a:r>
            <a:endParaRPr lang="en-GB" sz="3200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406548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E3ACBA-3692-6201-58EA-EA328FE030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4819" y="127733"/>
            <a:ext cx="10515600" cy="1325563"/>
          </a:xfrm>
        </p:spPr>
        <p:txBody>
          <a:bodyPr/>
          <a:lstStyle/>
          <a:p>
            <a:r>
              <a:rPr lang="en-US" dirty="0"/>
              <a:t>To address this Question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BDD88A-3FE6-4CED-D34D-C67C0B683F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644554" cy="4351338"/>
          </a:xfrm>
        </p:spPr>
        <p:txBody>
          <a:bodyPr>
            <a:normAutofit fontScale="92500" lnSpcReduction="20000"/>
          </a:bodyPr>
          <a:lstStyle/>
          <a:p>
            <a:pPr algn="l"/>
            <a:r>
              <a:rPr lang="en-GB" sz="2000" dirty="0"/>
              <a:t>Phylogenies of 100 species were simulated</a:t>
            </a:r>
          </a:p>
          <a:p>
            <a:pPr algn="l"/>
            <a:endParaRPr lang="en-GB" sz="2000" dirty="0"/>
          </a:p>
          <a:p>
            <a:pPr algn="l"/>
            <a:r>
              <a:rPr lang="en-US" sz="2000" dirty="0"/>
              <a:t>The character began at the root of the tree with either state 0 or 1 equiprobably.</a:t>
            </a:r>
          </a:p>
          <a:p>
            <a:pPr algn="l"/>
            <a:endParaRPr lang="en-US" sz="2000" dirty="0"/>
          </a:p>
          <a:p>
            <a:pPr algn="l"/>
            <a:r>
              <a:rPr lang="en-US" sz="2000" dirty="0"/>
              <a:t>Character state change was symmetrical (probability of changing from state 0 to 1 or 1 to 0 is equal) at each time interval</a:t>
            </a:r>
          </a:p>
          <a:p>
            <a:pPr algn="l"/>
            <a:endParaRPr lang="en-US" sz="2000" dirty="0"/>
          </a:p>
          <a:p>
            <a:pPr algn="l"/>
            <a:r>
              <a:rPr lang="en-US" sz="2000" dirty="0"/>
              <a:t> The tree evolved through a pure birth process (each individual in the population independently gives birth at a certain rate), with a speciation rate depending on the character state.</a:t>
            </a:r>
          </a:p>
          <a:p>
            <a:pPr algn="l"/>
            <a:endParaRPr lang="en-US" sz="2000" dirty="0"/>
          </a:p>
          <a:p>
            <a:pPr algn="l"/>
            <a:r>
              <a:rPr lang="en-US" sz="2000" dirty="0"/>
              <a:t>Various combinations of speciation rates were investigated</a:t>
            </a:r>
          </a:p>
          <a:p>
            <a:pPr algn="l"/>
            <a:endParaRPr lang="en-US" sz="2000" dirty="0"/>
          </a:p>
          <a:p>
            <a:pPr algn="l"/>
            <a:r>
              <a:rPr lang="en-US" sz="2000" dirty="0"/>
              <a:t>Simulation continued until 100 species were </a:t>
            </a:r>
            <a:r>
              <a:rPr lang="en-GB" sz="2000" dirty="0"/>
              <a:t>evolved.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094001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1E7C0C-7053-EF9F-C5D3-218C98CB4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2762" y="365125"/>
            <a:ext cx="9481038" cy="132556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Times-Roman"/>
              </a:rPr>
              <a:t>Equal vs B</a:t>
            </a:r>
            <a:r>
              <a:rPr lang="en-US" sz="4000" b="0" i="0" u="none" strike="noStrike" baseline="0" dirty="0">
                <a:latin typeface="Times-Roman"/>
              </a:rPr>
              <a:t>iased </a:t>
            </a:r>
            <a:r>
              <a:rPr lang="en-GB" sz="4000" b="0" i="0" u="none" strike="noStrike" baseline="0" dirty="0">
                <a:latin typeface="Times-Roman"/>
              </a:rPr>
              <a:t>speciation</a:t>
            </a:r>
            <a:endParaRPr lang="en-GB" sz="8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CC90D3-7396-439A-2674-F2C621DBBB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/>
            <a:r>
              <a:rPr lang="en-US" sz="2000" dirty="0">
                <a:latin typeface="Times-Roman"/>
              </a:rPr>
              <a:t>T</a:t>
            </a:r>
            <a:r>
              <a:rPr lang="en-US" sz="2000" b="0" i="0" u="none" strike="noStrike" baseline="0" dirty="0">
                <a:latin typeface="Times-Roman"/>
              </a:rPr>
              <a:t>he total number of actual character state changes ranged from about 10 (when speciation was biased) to 50 (when speciation rates were equal).</a:t>
            </a:r>
            <a:endParaRPr lang="en-GB" sz="32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4B94782-EECF-D859-6473-60329B9B8A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946" t="33413" r="24351" b="33146"/>
          <a:stretch/>
        </p:blipFill>
        <p:spPr>
          <a:xfrm>
            <a:off x="1367204" y="2883403"/>
            <a:ext cx="9561634" cy="3349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0479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D84BA-DE3C-65E0-E1F7-CEF6F2D85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5DD04E2-8509-E1FF-1A36-EDDACEB5CC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en-US" dirty="0">
                <a:latin typeface="Times-Roman"/>
              </a:rPr>
              <a:t>T</a:t>
            </a:r>
            <a:r>
              <a:rPr lang="en-US" sz="2800" b="0" i="0" u="none" strike="noStrike" baseline="0" dirty="0">
                <a:latin typeface="Times-Roman"/>
              </a:rPr>
              <a:t>o interpret the evolution of the character evolved with the </a:t>
            </a:r>
            <a:r>
              <a:rPr lang="en-GB" sz="2800" b="0" i="0" u="none" strike="noStrike" baseline="0" dirty="0">
                <a:latin typeface="Times-Roman"/>
              </a:rPr>
              <a:t>tree.</a:t>
            </a:r>
            <a:endParaRPr lang="en-GB" dirty="0"/>
          </a:p>
          <a:p>
            <a:endParaRPr lang="en-GB" dirty="0"/>
          </a:p>
          <a:p>
            <a:pPr marL="0" indent="0" algn="l">
              <a:buNone/>
            </a:pPr>
            <a:r>
              <a:rPr lang="en-US" sz="2000" dirty="0">
                <a:latin typeface="Times-Roman"/>
              </a:rPr>
              <a:t> U</a:t>
            </a:r>
            <a:r>
              <a:rPr lang="en-US" sz="2000" b="0" i="0" u="none" strike="noStrike" baseline="0" dirty="0">
                <a:latin typeface="Times-Roman"/>
              </a:rPr>
              <a:t>sed the tree to infer whether character change was asymmetrical, that is, whether the rate of gains (0 to 1) is different from the rate of losses (1 to 0).</a:t>
            </a:r>
          </a:p>
          <a:p>
            <a:pPr marL="0" indent="0" algn="l">
              <a:buNone/>
            </a:pPr>
            <a:endParaRPr lang="en-US" sz="2000" dirty="0">
              <a:latin typeface="Times-Roman"/>
            </a:endParaRPr>
          </a:p>
          <a:p>
            <a:pPr marL="0" indent="0" algn="l">
              <a:buNone/>
            </a:pPr>
            <a:r>
              <a:rPr lang="en-GB" sz="2000" b="0" i="0" u="none" strike="noStrike" baseline="0" dirty="0">
                <a:latin typeface="Times-Roman"/>
              </a:rPr>
              <a:t>The maximum </a:t>
            </a:r>
            <a:r>
              <a:rPr lang="en-US" sz="2000" b="0" i="0" u="none" strike="noStrike" baseline="0" dirty="0">
                <a:latin typeface="Times-Roman"/>
              </a:rPr>
              <a:t>likelihood estimate of the bias between gains and losses (the ratio of their respective rates) was calculated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14098976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C7F5F4-F345-DD86-791D-BD5E042AC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FF361A-7CF2-8A4F-B957-0958DEB2A2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83723"/>
            <a:ext cx="10515600" cy="4351338"/>
          </a:xfrm>
        </p:spPr>
        <p:txBody>
          <a:bodyPr/>
          <a:lstStyle/>
          <a:p>
            <a:pPr algn="l"/>
            <a:r>
              <a:rPr lang="en-US" sz="1800" b="0" i="0" u="none" strike="noStrike" baseline="0" dirty="0">
                <a:solidFill>
                  <a:srgbClr val="000000"/>
                </a:solidFill>
                <a:latin typeface="Times-Roman"/>
              </a:rPr>
              <a:t>For the replicate shown earlier: </a:t>
            </a:r>
          </a:p>
          <a:p>
            <a:pPr marL="0" indent="0" algn="l">
              <a:buNone/>
            </a:pPr>
            <a:r>
              <a:rPr lang="en-US" sz="1800" dirty="0">
                <a:solidFill>
                  <a:srgbClr val="000000"/>
                </a:solidFill>
                <a:latin typeface="Times-Roman"/>
              </a:rPr>
              <a:t>t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-Roman"/>
              </a:rPr>
              <a:t>hough the character was actually evolved with a bias </a:t>
            </a:r>
            <a:r>
              <a:rPr lang="en-US" sz="1800" b="0" i="0" u="none" strike="noStrike" baseline="0" dirty="0">
                <a:latin typeface="Times-Roman"/>
              </a:rPr>
              <a:t>of 1.0 (i.e., no bias), the characters were interpreted to show biased state change when speciation rates differed.</a:t>
            </a:r>
          </a:p>
          <a:p>
            <a:pPr algn="l"/>
            <a:endParaRPr lang="en-US" sz="1800" b="0" i="0" u="none" strike="noStrike" baseline="0" dirty="0">
              <a:solidFill>
                <a:srgbClr val="000000"/>
              </a:solidFill>
              <a:latin typeface="Times-Roman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F7C9A1-E160-B588-1DA7-E0CEA98BAE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454" t="52692" r="50926" b="16603"/>
          <a:stretch/>
        </p:blipFill>
        <p:spPr>
          <a:xfrm>
            <a:off x="2857502" y="2740788"/>
            <a:ext cx="5143500" cy="321636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1DD3F2A-1776-384C-8E9A-0D4E37699390}"/>
              </a:ext>
            </a:extLst>
          </p:cNvPr>
          <p:cNvSpPr txBox="1"/>
          <p:nvPr/>
        </p:nvSpPr>
        <p:spPr>
          <a:xfrm>
            <a:off x="726465" y="6251193"/>
            <a:ext cx="103342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b="0" i="0" u="none" strike="noStrike" baseline="0" dirty="0">
                <a:latin typeface="Times-Roman"/>
              </a:rPr>
              <a:t>As expected, as the bias in speciation rates increases, the interpreted bias in character change increases.</a:t>
            </a:r>
          </a:p>
        </p:txBody>
      </p:sp>
    </p:spTree>
    <p:extLst>
      <p:ext uri="{BB962C8B-B14F-4D97-AF65-F5344CB8AC3E}">
        <p14:creationId xmlns:p14="http://schemas.microsoft.com/office/powerpoint/2010/main" val="20284143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D5DE1-EC2F-4151-001A-A191C690A2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75FEAA-D214-DA35-A051-489E05669D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en-US" dirty="0">
                <a:latin typeface="Times-Roman"/>
              </a:rPr>
              <a:t>A</a:t>
            </a:r>
            <a:r>
              <a:rPr lang="en-US" sz="2800" b="0" i="0" u="none" strike="noStrike" baseline="0" dirty="0">
                <a:latin typeface="Times-Roman"/>
              </a:rPr>
              <a:t> pattern actually due to asymmetry in diversification (speciation more likely under state 1 than 0) will be misinterpreted as due to an asymmetry in character state change (change 0 to 1 at higher rate than 1 to 0). </a:t>
            </a:r>
          </a:p>
          <a:p>
            <a:pPr algn="l"/>
            <a:endParaRPr lang="en-US" dirty="0">
              <a:latin typeface="Times-Roman"/>
            </a:endParaRPr>
          </a:p>
          <a:p>
            <a:pPr algn="l"/>
            <a:r>
              <a:rPr lang="en-US" sz="2800" b="0" i="0" u="none" strike="noStrike" baseline="0" dirty="0">
                <a:latin typeface="Times-Roman"/>
              </a:rPr>
              <a:t>If the question of interest were whether there existed a bias in character state change, then biased diversification could mislead.</a:t>
            </a: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750688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369</TotalTime>
  <Words>1950</Words>
  <Application>Microsoft Office PowerPoint</Application>
  <PresentationFormat>Widescreen</PresentationFormat>
  <Paragraphs>118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0" baseType="lpstr">
      <vt:lpstr>Arial</vt:lpstr>
      <vt:lpstr>Calibri</vt:lpstr>
      <vt:lpstr>Calibri Light</vt:lpstr>
      <vt:lpstr>Lora</vt:lpstr>
      <vt:lpstr>MathJax_Main</vt:lpstr>
      <vt:lpstr>MathJax_Math-italic</vt:lpstr>
      <vt:lpstr>Times New Roman</vt:lpstr>
      <vt:lpstr>Times-Roman</vt:lpstr>
      <vt:lpstr>Office Theme</vt:lpstr>
      <vt:lpstr>Introduction to Binary-State Speciation and Extinction (BiSSE) Model</vt:lpstr>
      <vt:lpstr>PowerPoint Presentation</vt:lpstr>
      <vt:lpstr>PowerPoint Presentation</vt:lpstr>
      <vt:lpstr>PowerPoint Presentation</vt:lpstr>
      <vt:lpstr>To address this Question</vt:lpstr>
      <vt:lpstr>Equal vs Biased speciation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To address this Question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Character’s effect on speciation and extinction</vt:lpstr>
      <vt:lpstr>BiSSE(binary state speciation and extinction ) Model</vt:lpstr>
      <vt:lpstr>BiSSE Model</vt:lpstr>
      <vt:lpstr>The parameters of the model</vt:lpstr>
      <vt:lpstr>Clade probabilities, DNi </vt:lpstr>
      <vt:lpstr>PowerPoint Presentation</vt:lpstr>
      <vt:lpstr>PowerPoint Presentation</vt:lpstr>
      <vt:lpstr>Extinction probabilities, Ei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Binary-state speciation and extinction (BiSSE) Model</dc:title>
  <dc:creator>Chinedum Anajemba</dc:creator>
  <cp:lastModifiedBy>Chinedum Anajemba</cp:lastModifiedBy>
  <cp:revision>5</cp:revision>
  <dcterms:created xsi:type="dcterms:W3CDTF">2024-03-20T01:44:03Z</dcterms:created>
  <dcterms:modified xsi:type="dcterms:W3CDTF">2024-03-20T15:01:46Z</dcterms:modified>
</cp:coreProperties>
</file>